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71" r:id="rId5"/>
    <p:sldId id="267" r:id="rId6"/>
    <p:sldId id="259" r:id="rId7"/>
    <p:sldId id="258" r:id="rId8"/>
    <p:sldId id="260" r:id="rId9"/>
    <p:sldId id="264" r:id="rId10"/>
    <p:sldId id="263" r:id="rId11"/>
    <p:sldId id="265" r:id="rId12"/>
    <p:sldId id="266" r:id="rId13"/>
    <p:sldId id="262" r:id="rId14"/>
    <p:sldId id="268" r:id="rId15"/>
    <p:sldId id="269" r:id="rId16"/>
    <p:sldId id="270" r:id="rId17"/>
    <p:sldId id="272" r:id="rId18"/>
    <p:sldId id="273" r:id="rId19"/>
    <p:sldId id="274" r:id="rId20"/>
    <p:sldId id="275" r:id="rId21"/>
    <p:sldId id="289" r:id="rId22"/>
    <p:sldId id="290" r:id="rId23"/>
    <p:sldId id="276" r:id="rId24"/>
    <p:sldId id="277" r:id="rId25"/>
    <p:sldId id="278" r:id="rId26"/>
    <p:sldId id="279" r:id="rId27"/>
    <p:sldId id="281" r:id="rId28"/>
    <p:sldId id="282" r:id="rId29"/>
    <p:sldId id="280" r:id="rId30"/>
    <p:sldId id="283" r:id="rId31"/>
    <p:sldId id="284" r:id="rId32"/>
    <p:sldId id="285" r:id="rId33"/>
    <p:sldId id="286" r:id="rId34"/>
    <p:sldId id="287" r:id="rId35"/>
    <p:sldId id="288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1AEB9-2512-40AE-A0B6-02C98812CB9D}" type="datetimeFigureOut">
              <a:rPr lang="ru-RU" smtClean="0"/>
              <a:pPr/>
              <a:t>15.06.2014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E906-F942-4A36-938C-FCF217C5D7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1AEB9-2512-40AE-A0B6-02C98812CB9D}" type="datetimeFigureOut">
              <a:rPr lang="ru-RU" smtClean="0"/>
              <a:pPr/>
              <a:t>15.06.2014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E906-F942-4A36-938C-FCF217C5D7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1AEB9-2512-40AE-A0B6-02C98812CB9D}" type="datetimeFigureOut">
              <a:rPr lang="ru-RU" smtClean="0"/>
              <a:pPr/>
              <a:t>15.06.2014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E906-F942-4A36-938C-FCF217C5D7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1AEB9-2512-40AE-A0B6-02C98812CB9D}" type="datetimeFigureOut">
              <a:rPr lang="ru-RU" smtClean="0"/>
              <a:pPr/>
              <a:t>15.06.2014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E906-F942-4A36-938C-FCF217C5D7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1AEB9-2512-40AE-A0B6-02C98812CB9D}" type="datetimeFigureOut">
              <a:rPr lang="ru-RU" smtClean="0"/>
              <a:pPr/>
              <a:t>15.06.2014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E906-F942-4A36-938C-FCF217C5D7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1AEB9-2512-40AE-A0B6-02C98812CB9D}" type="datetimeFigureOut">
              <a:rPr lang="ru-RU" smtClean="0"/>
              <a:pPr/>
              <a:t>15.06.2014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E906-F942-4A36-938C-FCF217C5D7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1AEB9-2512-40AE-A0B6-02C98812CB9D}" type="datetimeFigureOut">
              <a:rPr lang="ru-RU" smtClean="0"/>
              <a:pPr/>
              <a:t>15.06.2014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E906-F942-4A36-938C-FCF217C5D7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1AEB9-2512-40AE-A0B6-02C98812CB9D}" type="datetimeFigureOut">
              <a:rPr lang="ru-RU" smtClean="0"/>
              <a:pPr/>
              <a:t>15.06.2014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E906-F942-4A36-938C-FCF217C5D7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1AEB9-2512-40AE-A0B6-02C98812CB9D}" type="datetimeFigureOut">
              <a:rPr lang="ru-RU" smtClean="0"/>
              <a:pPr/>
              <a:t>15.06.2014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E906-F942-4A36-938C-FCF217C5D7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1AEB9-2512-40AE-A0B6-02C98812CB9D}" type="datetimeFigureOut">
              <a:rPr lang="ru-RU" smtClean="0"/>
              <a:pPr/>
              <a:t>15.06.2014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E906-F942-4A36-938C-FCF217C5D7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1AEB9-2512-40AE-A0B6-02C98812CB9D}" type="datetimeFigureOut">
              <a:rPr lang="ru-RU" smtClean="0"/>
              <a:pPr/>
              <a:t>15.06.2014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E0FE906-F942-4A36-938C-FCF217C5D7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9B1AEB9-2512-40AE-A0B6-02C98812CB9D}" type="datetimeFigureOut">
              <a:rPr lang="ru-RU" smtClean="0"/>
              <a:pPr/>
              <a:t>15.06.2014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E0FE906-F942-4A36-938C-FCF217C5D7B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Учебная практика УП. 03 Работа на пленэре</a:t>
            </a:r>
            <a:endParaRPr lang="ru-RU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962150" y="2420144"/>
            <a:ext cx="5219700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Построение перспективы дома</a:t>
            </a:r>
            <a:endParaRPr lang="ru-RU" b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3000372"/>
            <a:ext cx="7199186" cy="238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 smtClean="0"/>
              <a:t>Изменение перспективы дома в зависимости от точки зрения</a:t>
            </a:r>
            <a:endParaRPr lang="ru-RU" sz="4000" b="1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752694" y="1935163"/>
            <a:ext cx="3638612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 smtClean="0"/>
              <a:t>Передача планов. Работа «</a:t>
            </a:r>
            <a:r>
              <a:rPr lang="ru-RU" sz="4000" b="1" dirty="0" err="1" smtClean="0"/>
              <a:t>по-сырому</a:t>
            </a:r>
            <a:r>
              <a:rPr lang="ru-RU" sz="4000" b="1" dirty="0" smtClean="0"/>
              <a:t>»</a:t>
            </a:r>
            <a:endParaRPr lang="ru-RU" sz="4000" b="1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71687" y="2167731"/>
            <a:ext cx="500062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Графика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 smtClean="0"/>
              <a:t>Использование разных по характеру линий</a:t>
            </a:r>
            <a:endParaRPr lang="ru-RU" sz="4000" b="1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26433" y="1935163"/>
            <a:ext cx="5491134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400" b="1" dirty="0" smtClean="0"/>
              <a:t>Зависимость линий от инструментов</a:t>
            </a:r>
            <a:endParaRPr lang="ru-RU" sz="4400" b="1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429124" y="1785926"/>
            <a:ext cx="4163177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714488"/>
            <a:ext cx="3562350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80" y="714356"/>
            <a:ext cx="3705225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8596" y="1643050"/>
            <a:ext cx="3971924" cy="85725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Работа разными материалами</a:t>
            </a:r>
            <a:endParaRPr lang="ru-RU" b="1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00034" y="2928934"/>
            <a:ext cx="4786346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928802"/>
            <a:ext cx="4334075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785794"/>
            <a:ext cx="4124325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04088"/>
            <a:ext cx="6000792" cy="1143000"/>
          </a:xfrm>
        </p:spPr>
        <p:txBody>
          <a:bodyPr>
            <a:noAutofit/>
          </a:bodyPr>
          <a:lstStyle/>
          <a:p>
            <a:r>
              <a:rPr lang="ru-RU" sz="4000" b="1" dirty="0" smtClean="0"/>
              <a:t>Изучение перспективных сокращений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5325" y="1142984"/>
            <a:ext cx="7753350" cy="49196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2479" r="4959" b="3947"/>
          <a:stretch>
            <a:fillRect/>
          </a:stretch>
        </p:blipFill>
        <p:spPr bwMode="auto">
          <a:xfrm>
            <a:off x="642910" y="1142984"/>
            <a:ext cx="8001056" cy="52149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Электронный текстовой и наглядный материал к уроку живописи для студентов ХГО Златоустовского педагогического колледжа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472" y="3786190"/>
            <a:ext cx="7854696" cy="175260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ru-RU" dirty="0" smtClean="0">
                <a:solidFill>
                  <a:schemeClr val="tx1">
                    <a:lumMod val="95000"/>
                  </a:schemeClr>
                </a:solidFill>
              </a:rPr>
              <a:t>Разработал:  Макарычев А. П. </a:t>
            </a:r>
          </a:p>
          <a:p>
            <a:pPr algn="l"/>
            <a:r>
              <a:rPr lang="ru-RU" dirty="0" smtClean="0">
                <a:solidFill>
                  <a:schemeClr val="tx1">
                    <a:lumMod val="95000"/>
                  </a:schemeClr>
                </a:solidFill>
              </a:rPr>
              <a:t>преподаватель живописи и композиции Златоустовского педагогического колледжа, член «Союза художников России». </a:t>
            </a:r>
            <a:br>
              <a:rPr lang="ru-RU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ru-RU" dirty="0" smtClean="0">
                <a:solidFill>
                  <a:schemeClr val="tx1">
                    <a:lumMod val="95000"/>
                  </a:schemeClr>
                </a:solidFill>
              </a:rPr>
              <a:t>2014 г.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071546"/>
            <a:ext cx="7296150" cy="53816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000108"/>
            <a:ext cx="2495550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2830"/>
          <a:stretch>
            <a:fillRect/>
          </a:stretch>
        </p:blipFill>
        <p:spPr bwMode="auto">
          <a:xfrm>
            <a:off x="3143240" y="1071546"/>
            <a:ext cx="2452687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6" y="928670"/>
            <a:ext cx="2305050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r="4734"/>
          <a:stretch>
            <a:fillRect/>
          </a:stretch>
        </p:blipFill>
        <p:spPr bwMode="auto">
          <a:xfrm>
            <a:off x="571472" y="1071546"/>
            <a:ext cx="3929090" cy="521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000108"/>
            <a:ext cx="3733800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1071547"/>
            <a:ext cx="5257800" cy="52864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Живопись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8229600" cy="938962"/>
          </a:xfrm>
        </p:spPr>
        <p:txBody>
          <a:bodyPr/>
          <a:lstStyle/>
          <a:p>
            <a:r>
              <a:rPr lang="ru-RU" b="1" dirty="0" smtClean="0"/>
              <a:t>Передача плановости</a:t>
            </a:r>
            <a:endParaRPr lang="ru-RU" b="1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b="4123"/>
          <a:stretch>
            <a:fillRect/>
          </a:stretch>
        </p:blipFill>
        <p:spPr bwMode="auto">
          <a:xfrm>
            <a:off x="1613551" y="1935163"/>
            <a:ext cx="5916897" cy="42084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Изменение тона в глубину пространства</a:t>
            </a:r>
            <a:endParaRPr lang="ru-RU" b="1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00250" y="2310606"/>
            <a:ext cx="5143500" cy="3638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/>
              <a:t>Изменение цвета в глубину пространства</a:t>
            </a:r>
            <a:endParaRPr lang="ru-RU" sz="4000" b="1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7077" y="1935163"/>
            <a:ext cx="6289845" cy="4389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1143000"/>
          </a:xfrm>
        </p:spPr>
        <p:txBody>
          <a:bodyPr/>
          <a:lstStyle/>
          <a:p>
            <a:r>
              <a:rPr lang="ru-RU" sz="4000" b="1" dirty="0" smtClean="0"/>
              <a:t>Изменение цвета неба</a:t>
            </a:r>
            <a:endParaRPr lang="ru-RU" sz="4000" b="1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57984" y="1935163"/>
            <a:ext cx="6228031" cy="4389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1143000"/>
          </a:xfrm>
        </p:spPr>
        <p:txBody>
          <a:bodyPr/>
          <a:lstStyle/>
          <a:p>
            <a:r>
              <a:rPr lang="ru-RU" sz="4000" b="1" dirty="0" smtClean="0"/>
              <a:t>Живопись отражения в воде</a:t>
            </a:r>
            <a:endParaRPr lang="ru-RU" sz="4000" b="1" dirty="0"/>
          </a:p>
        </p:txBody>
      </p:sp>
      <p:pic>
        <p:nvPicPr>
          <p:cNvPr id="819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85618" y="1935163"/>
            <a:ext cx="6772764" cy="4389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67524"/>
          </a:xfrm>
        </p:spPr>
        <p:txBody>
          <a:bodyPr>
            <a:normAutofit/>
          </a:bodyPr>
          <a:lstStyle/>
          <a:p>
            <a:r>
              <a:rPr lang="ru-RU" b="1" dirty="0" smtClean="0"/>
              <a:t>Общие положения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Общее время работы на пленэре – 72 акад. часа (12 дней)</a:t>
            </a:r>
          </a:p>
          <a:p>
            <a:r>
              <a:rPr lang="ru-RU" sz="2000" dirty="0" smtClean="0"/>
              <a:t>Время работы на день – 6 акад. часа</a:t>
            </a:r>
          </a:p>
          <a:p>
            <a:r>
              <a:rPr lang="ru-RU" sz="2000" dirty="0" smtClean="0"/>
              <a:t>Количество работ всего – 90 (графика и живопись)</a:t>
            </a:r>
          </a:p>
          <a:p>
            <a:r>
              <a:rPr lang="ru-RU" sz="2000" dirty="0" smtClean="0"/>
              <a:t>Количество работ в день – 7 -8</a:t>
            </a:r>
          </a:p>
          <a:p>
            <a:r>
              <a:rPr lang="ru-RU" sz="2000" dirty="0" smtClean="0"/>
              <a:t>Подготовить работы для </a:t>
            </a:r>
            <a:r>
              <a:rPr lang="ru-RU" sz="2000" dirty="0" err="1" smtClean="0"/>
              <a:t>портфолио</a:t>
            </a:r>
            <a:r>
              <a:rPr lang="ru-RU" sz="2000" dirty="0" smtClean="0"/>
              <a:t>.</a:t>
            </a:r>
          </a:p>
          <a:p>
            <a:r>
              <a:rPr lang="ru-RU" sz="2000" dirty="0" err="1" smtClean="0"/>
              <a:t>Ввписка</a:t>
            </a:r>
            <a:r>
              <a:rPr lang="ru-RU" sz="2000" dirty="0" smtClean="0"/>
              <a:t> из ФГОС – «выполнять живописные и графические изображения объектов реальной действительности (изображения растений и животных, гипсовых слепков, натюрморты из предметов быта, пейзаж, портретное изображение человека, в том числе фигуры человека в различных позах и ракурсах, в движении, с передачей психологического состояния модели и др.) с натуры, по памяти, представлению и воображению».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643050"/>
            <a:ext cx="5691664" cy="4804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214290"/>
            <a:ext cx="2752725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142976" y="571480"/>
            <a:ext cx="35004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Этапы выполнения работы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6963" y="400050"/>
            <a:ext cx="4410075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1000108"/>
            <a:ext cx="4752975" cy="52197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3306" y="428604"/>
            <a:ext cx="4124325" cy="598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71472" y="1285860"/>
            <a:ext cx="28575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Этапы выполнения работы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5" y="1552575"/>
            <a:ext cx="8743950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1000108"/>
            <a:ext cx="5857875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 smtClean="0"/>
              <a:t>Материально - техническое обеспечение дисциплины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Для осуществления летней практики (пленер) необходимо следующее оборудование:</a:t>
            </a:r>
          </a:p>
          <a:p>
            <a:pPr>
              <a:lnSpc>
                <a:spcPct val="120000"/>
              </a:lnSpc>
            </a:pPr>
            <a:r>
              <a:rPr lang="ru-RU" dirty="0" smtClean="0"/>
              <a:t>1. Планшет с зажимами. </a:t>
            </a:r>
          </a:p>
          <a:p>
            <a:pPr>
              <a:lnSpc>
                <a:spcPct val="120000"/>
              </a:lnSpc>
            </a:pPr>
            <a:r>
              <a:rPr lang="ru-RU" dirty="0" smtClean="0"/>
              <a:t>2. Папки для набросков, зарисовок, этюдов.</a:t>
            </a:r>
          </a:p>
          <a:p>
            <a:pPr>
              <a:lnSpc>
                <a:spcPct val="120000"/>
              </a:lnSpc>
            </a:pPr>
            <a:r>
              <a:rPr lang="ru-RU" dirty="0" smtClean="0"/>
              <a:t>3. Складной стул. </a:t>
            </a:r>
          </a:p>
          <a:p>
            <a:pPr>
              <a:lnSpc>
                <a:spcPct val="120000"/>
              </a:lnSpc>
            </a:pPr>
            <a:r>
              <a:rPr lang="ru-RU" dirty="0" smtClean="0"/>
              <a:t>4. Зонт.</a:t>
            </a:r>
          </a:p>
          <a:p>
            <a:pPr>
              <a:lnSpc>
                <a:spcPct val="120000"/>
              </a:lnSpc>
            </a:pPr>
            <a:r>
              <a:rPr lang="ru-RU" dirty="0" smtClean="0"/>
              <a:t>5. Спецодежда: головной убор, ветровка и т.д. </a:t>
            </a:r>
          </a:p>
          <a:p>
            <a:pPr>
              <a:lnSpc>
                <a:spcPct val="120000"/>
              </a:lnSpc>
            </a:pPr>
            <a:r>
              <a:rPr lang="ru-RU" dirty="0" smtClean="0"/>
              <a:t>6. Бумага (рисовальная – ватман, акварельная). </a:t>
            </a:r>
          </a:p>
          <a:p>
            <a:pPr>
              <a:lnSpc>
                <a:spcPct val="120000"/>
              </a:lnSpc>
            </a:pPr>
            <a:r>
              <a:rPr lang="ru-RU" dirty="0" smtClean="0"/>
              <a:t>7. Краски акварельные, карандаш простой и угольный, сепия, гелиевая ручка, фломастеры. </a:t>
            </a:r>
          </a:p>
          <a:p>
            <a:pPr>
              <a:lnSpc>
                <a:spcPct val="120000"/>
              </a:lnSpc>
            </a:pPr>
            <a:r>
              <a:rPr lang="ru-RU" dirty="0" smtClean="0"/>
              <a:t>8. Видоискатель.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Видоискатель </a:t>
            </a:r>
            <a:endParaRPr lang="ru-RU" b="1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954698" y="1935163"/>
            <a:ext cx="3234603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Перспективы: линейная, воздушная, цветовая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Линия горизонта</a:t>
            </a:r>
            <a:endParaRPr lang="ru-RU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71604" y="2428868"/>
            <a:ext cx="5974080" cy="3744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Изменения удаляющихся объектов</a:t>
            </a:r>
            <a:endParaRPr lang="ru-RU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8662" y="1928802"/>
            <a:ext cx="323469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 r="7353"/>
          <a:stretch>
            <a:fillRect/>
          </a:stretch>
        </p:blipFill>
        <p:spPr bwMode="auto">
          <a:xfrm>
            <a:off x="4071934" y="2000240"/>
            <a:ext cx="4500594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Перспектива дома</a:t>
            </a:r>
            <a:endParaRPr lang="ru-RU" b="1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5984" y="2071678"/>
            <a:ext cx="5044345" cy="4197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325</TotalTime>
  <Words>314</Words>
  <Application>Microsoft Office PowerPoint</Application>
  <PresentationFormat>Экран (4:3)</PresentationFormat>
  <Paragraphs>42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Поток</vt:lpstr>
      <vt:lpstr>Учебная практика УП. 03 Работа на пленэре</vt:lpstr>
      <vt:lpstr>Электронный текстовой и наглядный материал к уроку живописи для студентов ХГО Златоустовского педагогического колледжа</vt:lpstr>
      <vt:lpstr>Общие положения</vt:lpstr>
      <vt:lpstr>Материально - техническое обеспечение дисциплины</vt:lpstr>
      <vt:lpstr>Видоискатель </vt:lpstr>
      <vt:lpstr>Перспективы: линейная, воздушная, цветовая</vt:lpstr>
      <vt:lpstr>Линия горизонта</vt:lpstr>
      <vt:lpstr>Изменения удаляющихся объектов</vt:lpstr>
      <vt:lpstr>Перспектива дома</vt:lpstr>
      <vt:lpstr>Построение перспективы дома</vt:lpstr>
      <vt:lpstr>Изменение перспективы дома в зависимости от точки зрения</vt:lpstr>
      <vt:lpstr>Передача планов. Работа «по-сырому»</vt:lpstr>
      <vt:lpstr>Графика </vt:lpstr>
      <vt:lpstr>Использование разных по характеру линий</vt:lpstr>
      <vt:lpstr>Зависимость линий от инструментов</vt:lpstr>
      <vt:lpstr>Работа разными материалами</vt:lpstr>
      <vt:lpstr>Изучение перспективных сокращений</vt:lpstr>
      <vt:lpstr>Слайд 18</vt:lpstr>
      <vt:lpstr>Слайд 19</vt:lpstr>
      <vt:lpstr>Слайд 20</vt:lpstr>
      <vt:lpstr>Слайд 21</vt:lpstr>
      <vt:lpstr>Слайд 22</vt:lpstr>
      <vt:lpstr>Слайд 23</vt:lpstr>
      <vt:lpstr>Живопись</vt:lpstr>
      <vt:lpstr>Передача плановости</vt:lpstr>
      <vt:lpstr>Изменение тона в глубину пространства</vt:lpstr>
      <vt:lpstr>Изменение цвета в глубину пространства</vt:lpstr>
      <vt:lpstr>Изменение цвета неба</vt:lpstr>
      <vt:lpstr>Живопись отражения в воде</vt:lpstr>
      <vt:lpstr>Слайд 30</vt:lpstr>
      <vt:lpstr>Слайд 31</vt:lpstr>
      <vt:lpstr>Слайд 32</vt:lpstr>
      <vt:lpstr>Слайд 33</vt:lpstr>
      <vt:lpstr>Слайд 34</vt:lpstr>
      <vt:lpstr>Слайд 35</vt:lpstr>
    </vt:vector>
  </TitlesOfParts>
  <Company>аа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</dc:creator>
  <cp:lastModifiedBy>а</cp:lastModifiedBy>
  <cp:revision>35</cp:revision>
  <dcterms:created xsi:type="dcterms:W3CDTF">2014-06-12T15:14:37Z</dcterms:created>
  <dcterms:modified xsi:type="dcterms:W3CDTF">2014-06-15T18:09:57Z</dcterms:modified>
</cp:coreProperties>
</file>